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71"/>
    <p:restoredTop sz="94726"/>
  </p:normalViewPr>
  <p:slideViewPr>
    <p:cSldViewPr snapToGrid="0" snapToObjects="1">
      <p:cViewPr varScale="1">
        <p:scale>
          <a:sx n="123" d="100"/>
          <a:sy n="123" d="100"/>
        </p:scale>
        <p:origin x="115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People Discussing">
            <a:extLst>
              <a:ext uri="{FF2B5EF4-FFF2-40B4-BE49-F238E27FC236}">
                <a16:creationId xmlns:a16="http://schemas.microsoft.com/office/drawing/2014/main" id="{A48278C6-631B-6009-35AA-724F1CBA3F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3781" r="21004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2302932"/>
            <a:ext cx="7543800" cy="159739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 dirty="0">
                <a:solidFill>
                  <a:srgbClr val="FFFFFF"/>
                </a:solidFill>
              </a:rPr>
              <a:t>How many people will apply to the job post in the first hour?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23AAB6-9345-209E-905C-8F3D7C958C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309"/>
          <a:stretch/>
        </p:blipFill>
        <p:spPr>
          <a:xfrm>
            <a:off x="1891767" y="10"/>
            <a:ext cx="7252231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383" y="410032"/>
            <a:ext cx="3819172" cy="797631"/>
          </a:xfrm>
        </p:spPr>
        <p:txBody>
          <a:bodyPr>
            <a:normAutofit/>
          </a:bodyPr>
          <a:lstStyle/>
          <a:p>
            <a:r>
              <a:rPr lang="en-US" sz="3500" dirty="0"/>
              <a:t>Why this matters?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160" y="1356431"/>
            <a:ext cx="3367617" cy="5091537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Job postings on LinkedIn get varying applicant counts depending on posting time</a:t>
            </a:r>
          </a:p>
          <a:p>
            <a:r>
              <a:rPr lang="en-US" sz="2800" dirty="0"/>
              <a:t>Wanted to know: Does time of day or day of week affect how fast people apply?</a:t>
            </a:r>
          </a:p>
          <a:p>
            <a:r>
              <a:rPr lang="en-US" sz="2800" dirty="0"/>
              <a:t>Goal: Build a model to predict applicants in the first hour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99732" y="3620912"/>
            <a:ext cx="4684889" cy="1063538"/>
          </a:xfrm>
        </p:spPr>
        <p:txBody>
          <a:bodyPr anchor="ctr">
            <a:normAutofit/>
          </a:bodyPr>
          <a:lstStyle/>
          <a:p>
            <a:pPr algn="l"/>
            <a:r>
              <a:rPr lang="en-US" sz="3100" dirty="0"/>
              <a:t>How to collect the data 🤔</a:t>
            </a:r>
          </a:p>
        </p:txBody>
      </p:sp>
      <p:pic>
        <p:nvPicPr>
          <p:cNvPr id="1028" name="Picture 4" descr="A person and person carrying a folder&#10;&#10;AI-generated content may be incorrect.">
            <a:extLst>
              <a:ext uri="{FF2B5EF4-FFF2-40B4-BE49-F238E27FC236}">
                <a16:creationId xmlns:a16="http://schemas.microsoft.com/office/drawing/2014/main" id="{03A2322A-1E95-D7C4-E045-502C8CF83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00" b="1141"/>
          <a:stretch/>
        </p:blipFill>
        <p:spPr bwMode="auto">
          <a:xfrm>
            <a:off x="20" y="10"/>
            <a:ext cx="9143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" y="4853782"/>
            <a:ext cx="9143980" cy="1843872"/>
          </a:xfrm>
        </p:spPr>
        <p:txBody>
          <a:bodyPr anchor="ctr">
            <a:noAutofit/>
          </a:bodyPr>
          <a:lstStyle/>
          <a:p>
            <a:r>
              <a:rPr lang="en-US" sz="2600" dirty="0"/>
              <a:t>Manually tracked Business Analyst jobs on LinkedIn</a:t>
            </a:r>
          </a:p>
          <a:p>
            <a:r>
              <a:rPr lang="en-US" sz="2600" dirty="0"/>
              <a:t>Filters used: “Entry Level” + “Last 24 hours”</a:t>
            </a:r>
          </a:p>
          <a:p>
            <a:r>
              <a:rPr lang="en-US" sz="2600" dirty="0"/>
              <a:t>Modified LinkedIn URL from r86400 → r3600 for hourly tracking</a:t>
            </a:r>
          </a:p>
          <a:p>
            <a:r>
              <a:rPr lang="en-US" sz="2600" dirty="0"/>
              <a:t>Set hourly phone reminders to check and record applicants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138" y="174033"/>
            <a:ext cx="7631723" cy="717790"/>
          </a:xfrm>
        </p:spPr>
        <p:txBody>
          <a:bodyPr anchor="ctr">
            <a:normAutofit/>
          </a:bodyPr>
          <a:lstStyle/>
          <a:p>
            <a:r>
              <a:rPr lang="en-US" sz="3500" dirty="0"/>
              <a:t>Preparing the dataset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138" y="1065856"/>
            <a:ext cx="7631722" cy="2569477"/>
          </a:xfrm>
        </p:spPr>
        <p:txBody>
          <a:bodyPr anchor="ctr">
            <a:normAutofit/>
          </a:bodyPr>
          <a:lstStyle/>
          <a:p>
            <a:r>
              <a:rPr lang="en-US" sz="2400" dirty="0"/>
              <a:t>Created Excel sheet with 95 entries</a:t>
            </a:r>
          </a:p>
          <a:p>
            <a:r>
              <a:rPr lang="en-US" sz="2400" dirty="0"/>
              <a:t>Features: Time, Day of Week, Time Block, Applicants (1hr, 2hr, after 2hr)</a:t>
            </a:r>
          </a:p>
          <a:p>
            <a:r>
              <a:rPr lang="en-US" sz="2400" dirty="0"/>
              <a:t>Day of week Time Block was converted to numbers (e.g. Sunday = 1…… Saturday = 7) (Morning = 1…. Night = 4)</a:t>
            </a:r>
          </a:p>
          <a:p>
            <a:r>
              <a:rPr lang="en-US" sz="2400" dirty="0"/>
              <a:t>Imported into RapidMiner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C352D0-3520-0F1C-DC95-803904C60B5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257"/>
          <a:stretch/>
        </p:blipFill>
        <p:spPr>
          <a:xfrm>
            <a:off x="627509" y="3896932"/>
            <a:ext cx="7886696" cy="269947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596F992-698C-48C0-9D89-70DA4CE92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938" y="3795229"/>
            <a:ext cx="3112935" cy="1800165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35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What models did I use?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760B19-D412-E686-983E-7AD1A9708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582" y="592172"/>
            <a:ext cx="8354833" cy="26108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DDD72B1-FF6C-5F69-A35D-4DA09E2D8947}"/>
              </a:ext>
            </a:extLst>
          </p:cNvPr>
          <p:cNvSpPr txBox="1"/>
          <p:nvPr/>
        </p:nvSpPr>
        <p:spPr>
          <a:xfrm>
            <a:off x="3934811" y="3654944"/>
            <a:ext cx="4798251" cy="19404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Used RapidMiner regression techniques: Linear Regression, Ridge Regression, Lasso, &amp; SVR </a:t>
            </a:r>
          </a:p>
          <a:p>
            <a:pPr marL="285750"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Used cross-validation to separate data set into training and testing sets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7BFF8DC-0AE7-4AD2-9B28-2E5F26D62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9143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0162AD-C6E5-4BF8-A453-76ADB3687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5" y="6406115"/>
            <a:ext cx="3057523" cy="464399"/>
          </a:xfrm>
          <a:prstGeom prst="rect">
            <a:avLst/>
          </a:prstGeom>
          <a:gradFill>
            <a:gsLst>
              <a:gs pos="19000">
                <a:srgbClr val="000000">
                  <a:alpha val="31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596F992-698C-48C0-9D89-70DA4CE92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582" y="3429000"/>
            <a:ext cx="2213536" cy="1097511"/>
          </a:xfrm>
        </p:spPr>
        <p:txBody>
          <a:bodyPr anchor="t">
            <a:normAutofit fontScale="90000"/>
          </a:bodyPr>
          <a:lstStyle/>
          <a:p>
            <a:pPr algn="r"/>
            <a:r>
              <a:rPr lang="en-US" sz="3500" dirty="0"/>
              <a:t>Models Evaluation?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686DF56-53D5-C6BB-4A15-5B5D002B1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582" y="351970"/>
            <a:ext cx="8354833" cy="190072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2418" y="2334672"/>
            <a:ext cx="5881255" cy="3702445"/>
          </a:xfrm>
        </p:spPr>
        <p:txBody>
          <a:bodyPr anchor="t">
            <a:normAutofit fontScale="92500"/>
          </a:bodyPr>
          <a:lstStyle/>
          <a:p>
            <a:pPr>
              <a:lnSpc>
                <a:spcPct val="120000"/>
              </a:lnSpc>
              <a:buFontTx/>
              <a:buChar char="-"/>
            </a:pPr>
            <a:r>
              <a:rPr lang="en-US" sz="1800" dirty="0"/>
              <a:t>Linear Regression performed best with Test R² of 0.869 and RMSE of 12.829</a:t>
            </a:r>
          </a:p>
          <a:p>
            <a:pPr>
              <a:lnSpc>
                <a:spcPct val="120000"/>
              </a:lnSpc>
              <a:buFontTx/>
              <a:buChar char="-"/>
            </a:pPr>
            <a:r>
              <a:rPr lang="en-US" sz="1800" dirty="0"/>
              <a:t>Later time blocks (e.g., night) see a sharp drop in applicants within the first hour, while the drop in later-hour applicants is smaller—indicating timing matters most for immediate response.</a:t>
            </a:r>
          </a:p>
          <a:p>
            <a:pPr>
              <a:lnSpc>
                <a:spcPct val="120000"/>
              </a:lnSpc>
              <a:buFontTx/>
              <a:buChar char="-"/>
            </a:pPr>
            <a:r>
              <a:rPr lang="en-US" sz="1800" dirty="0"/>
              <a:t>Day of the week has minimal impact on application behavior, meaning job seekers apply consistently regardless of the day.</a:t>
            </a:r>
          </a:p>
          <a:p>
            <a:pPr>
              <a:lnSpc>
                <a:spcPct val="120000"/>
              </a:lnSpc>
              <a:buFontTx/>
              <a:buChar char="-"/>
            </a:pPr>
            <a:r>
              <a:rPr lang="en-US" sz="1800" dirty="0"/>
              <a:t>This model helps applicants by increasing their chances of early visibility and helps job seekers by highlighting the best times to apply with less competition.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7BFF8DC-0AE7-4AD2-9B28-2E5F26D62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9143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E0162AD-C6E5-4BF8-A453-76ADB3687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86475" y="6406115"/>
            <a:ext cx="3057523" cy="464399"/>
          </a:xfrm>
          <a:prstGeom prst="rect">
            <a:avLst/>
          </a:prstGeom>
          <a:gradFill>
            <a:gsLst>
              <a:gs pos="19000">
                <a:srgbClr val="000000">
                  <a:alpha val="31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Niraj Hutheesing | LinkedIn">
            <a:extLst>
              <a:ext uri="{FF2B5EF4-FFF2-40B4-BE49-F238E27FC236}">
                <a16:creationId xmlns:a16="http://schemas.microsoft.com/office/drawing/2014/main" id="{E9187514-CA69-A081-530C-D240F57D21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8795" y="1949769"/>
            <a:ext cx="4837162" cy="276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282" y="1443588"/>
            <a:ext cx="3790923" cy="3781635"/>
          </a:xfrm>
        </p:spPr>
        <p:txBody>
          <a:bodyPr anchor="t">
            <a:normAutofit/>
          </a:bodyPr>
          <a:lstStyle/>
          <a:p>
            <a:r>
              <a:rPr lang="en-US" dirty="0"/>
              <a:t>Use larger dataset with other job roles</a:t>
            </a:r>
          </a:p>
          <a:p>
            <a:r>
              <a:rPr lang="en-US" dirty="0"/>
              <a:t>Explore more advanced models</a:t>
            </a:r>
          </a:p>
          <a:p>
            <a:r>
              <a:rPr lang="en-US" dirty="0"/>
              <a:t>Can also be turned into a job posting optimization tool</a:t>
            </a:r>
          </a:p>
        </p:txBody>
      </p:sp>
      <p:grpSp>
        <p:nvGrpSpPr>
          <p:cNvPr id="3083" name="Group 3082">
            <a:extLst>
              <a:ext uri="{FF2B5EF4-FFF2-40B4-BE49-F238E27FC236}">
                <a16:creationId xmlns:a16="http://schemas.microsoft.com/office/drawing/2014/main" id="{31C49F18-8757-4E87-5C2E-9D6D7B82B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768" y="6737718"/>
            <a:ext cx="9155399" cy="123363"/>
            <a:chOff x="-5025" y="6737718"/>
            <a:chExt cx="12207200" cy="123363"/>
          </a:xfrm>
        </p:grpSpPr>
        <p:sp>
          <p:nvSpPr>
            <p:cNvPr id="3084" name="Rectangle 3083">
              <a:extLst>
                <a:ext uri="{FF2B5EF4-FFF2-40B4-BE49-F238E27FC236}">
                  <a16:creationId xmlns:a16="http://schemas.microsoft.com/office/drawing/2014/main" id="{25C84D91-E5BF-B919-ACEF-4A25262CE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85" name="Rectangle 3084">
              <a:extLst>
                <a:ext uri="{FF2B5EF4-FFF2-40B4-BE49-F238E27FC236}">
                  <a16:creationId xmlns:a16="http://schemas.microsoft.com/office/drawing/2014/main" id="{DD889E38-27CA-E23F-B646-8D7B4BB17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8" name="Rectangle 410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Conclusion – Technology Crafts- Exercise 2">
            <a:extLst>
              <a:ext uri="{FF2B5EF4-FFF2-40B4-BE49-F238E27FC236}">
                <a16:creationId xmlns:a16="http://schemas.microsoft.com/office/drawing/2014/main" id="{0963013C-13BD-8B29-867F-3553A7DC12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4" r="2" b="4404"/>
          <a:stretch/>
        </p:blipFill>
        <p:spPr bwMode="auto">
          <a:xfrm>
            <a:off x="2905080" y="0"/>
            <a:ext cx="725223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0" name="Rectangle 410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445261-E3B7-1839-CD0A-DFBA62616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611" y="3038743"/>
            <a:ext cx="3217898" cy="909802"/>
          </a:xfrm>
        </p:spPr>
        <p:txBody>
          <a:bodyPr>
            <a:normAutofit fontScale="90000"/>
          </a:bodyPr>
          <a:lstStyle/>
          <a:p>
            <a:r>
              <a:rPr lang="en-US" sz="54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292116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703</TotalTime>
  <Words>324</Words>
  <Application>Microsoft Macintosh PowerPoint</Application>
  <PresentationFormat>On-screen Show (4:3)</PresentationFormat>
  <Paragraphs>27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How many people will apply to the job post in the first hour?</vt:lpstr>
      <vt:lpstr>Why this matters?</vt:lpstr>
      <vt:lpstr>How to collect the data 🤔</vt:lpstr>
      <vt:lpstr>Preparing the dataset</vt:lpstr>
      <vt:lpstr>What models did I use?</vt:lpstr>
      <vt:lpstr>Models Evaluation?</vt:lpstr>
      <vt:lpstr>PowerPoint Presentation</vt:lpstr>
      <vt:lpstr>Thank You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Priyanka Jangid</cp:lastModifiedBy>
  <cp:revision>6</cp:revision>
  <dcterms:created xsi:type="dcterms:W3CDTF">2013-01-27T09:14:16Z</dcterms:created>
  <dcterms:modified xsi:type="dcterms:W3CDTF">2025-04-15T07:12:31Z</dcterms:modified>
  <cp:category/>
</cp:coreProperties>
</file>

<file path=docProps/thumbnail.jpeg>
</file>